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5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89" r:id="rId8"/>
    <p:sldId id="290" r:id="rId9"/>
    <p:sldId id="264" r:id="rId10"/>
    <p:sldId id="272" r:id="rId11"/>
    <p:sldId id="275" r:id="rId12"/>
    <p:sldId id="276" r:id="rId13"/>
    <p:sldId id="284" r:id="rId14"/>
    <p:sldId id="277" r:id="rId15"/>
    <p:sldId id="278" r:id="rId16"/>
    <p:sldId id="279" r:id="rId17"/>
    <p:sldId id="285" r:id="rId18"/>
    <p:sldId id="280" r:id="rId19"/>
    <p:sldId id="281" r:id="rId20"/>
    <p:sldId id="282" r:id="rId21"/>
    <p:sldId id="283" r:id="rId22"/>
    <p:sldId id="286" r:id="rId23"/>
    <p:sldId id="266" r:id="rId24"/>
    <p:sldId id="270" r:id="rId25"/>
    <p:sldId id="263" r:id="rId26"/>
    <p:sldId id="267" r:id="rId27"/>
    <p:sldId id="268" r:id="rId28"/>
    <p:sldId id="269" r:id="rId29"/>
    <p:sldId id="271" r:id="rId30"/>
    <p:sldId id="288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A676E-4647-5100-346B-604947985A8B}" v="9" dt="2023-11-20T19:56:23.495"/>
    <p1510:client id="{1F23CC25-EDD8-2159-D777-6058DF8FF456}" v="564" dt="2023-11-08T20:11:05.054"/>
    <p1510:client id="{239FD97B-4329-EED4-40B2-0374B89C39A1}" v="312" dt="2023-11-13T19:27:12.897"/>
    <p1510:client id="{23AC1C28-8450-4766-AABF-29F3F18BF908}" v="69" dt="2023-11-08T15:51:36.203"/>
    <p1510:client id="{347B1A9B-D4C1-44DD-BE7E-09A47B62CCBA}" v="118" dt="2023-11-13T16:10:44.726"/>
    <p1510:client id="{40C8D073-5B9A-F1B9-8845-6604229B5571}" v="289" dt="2023-11-10T20:03:49.298"/>
    <p1510:client id="{468C53E1-2046-4500-8A72-0CE1578B4A7E}" v="83" dt="2023-11-13T15:49:36.224"/>
    <p1510:client id="{68296671-FD4A-4572-DB65-1D40B89908C7}" v="55" dt="2023-11-16T17:23:41.616"/>
    <p1510:client id="{96B89366-42A1-5ADE-258B-EC39DBE009BF}" v="7" dt="2023-11-14T14:20:04.123"/>
    <p1510:client id="{B7382E98-5AA1-E234-8B11-6FAA434B9F52}" v="39" dt="2023-11-13T18:54:02.811"/>
    <p1510:client id="{BDEBCEFA-9D4D-119A-4F74-F2EAF44BC433}" v="63" dt="2023-11-13T19:38:45.395"/>
    <p1510:client id="{CCBB1E70-9B8B-674C-8AC5-8EB9E264A62C}" v="15" dt="2023-11-13T16:13:54.939"/>
    <p1510:client id="{CEBC91C8-FAAC-0DD1-EBD0-3D488FA34E5E}" v="175" dt="2023-11-09T21:04:31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6A15-6E39-4FFA-B5DC-89EB633E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371600"/>
            <a:ext cx="8127574" cy="273644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69311-3201-45EC-B973-82EC27DA5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99358"/>
            <a:ext cx="8127574" cy="118704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E4B9-EDEF-4A2C-B464-332C5C6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951-4861-4549-8E72-CEECA89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1401-5637-41BC-AC21-8910564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595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D0E6-AD36-493C-9DC3-5ACC2059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8558-FA83-4F6C-A6D1-2DF9D3F74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38299" y="2057399"/>
            <a:ext cx="8915401" cy="4114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DE619-0CC6-4480-ABDE-277D36BD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91E6-BE35-4ECA-8AD1-E8EC09B8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4606-B928-42D6-85CC-9576F60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4266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18D8A-5002-491C-922A-E9624E2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2C6-2BE9-4E25-B8BB-A2346A2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EFF9-B3BC-4C07-BF6C-2E3C91B5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F4CF6-CDF1-4AFD-8319-71FD4FED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A026-57F4-47F7-B4F0-E0D48E0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6838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47-9ADB-4FCC-89CE-6E84D134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EC9C6-5D7D-4249-8820-D4C99D0A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35F7-46A1-40A9-ACD7-C4923992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5637-B780-4999-A87D-0039BC5A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777F-E471-4CC5-B27B-137CB061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0266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B1D-064E-46DE-B533-7CDA331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8406"/>
            <a:ext cx="8115300" cy="273799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22C0-D002-4A94-BAFF-FD1A1CCA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1371600"/>
            <a:ext cx="8115300" cy="1333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7D7E-EC9F-4AA5-A559-EF556C6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A8EE-88C1-400C-A23F-656DC76B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45A4-F9C6-44E9-929F-78C657C8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4811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34F-B65E-4FA0-87E8-8890F482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9382348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5A67-10CA-4531-93E1-39892C08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297" y="2057400"/>
            <a:ext cx="4553103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BE36-0CAF-4D92-9AC2-9249276B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057400"/>
            <a:ext cx="4543647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6479-3B04-43BD-9B59-DBF6CA2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4449-57DB-41D2-B49E-694E7C1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CC2C-E50B-47D2-B62F-D5C4C9CD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433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530B-D0F2-4FC4-A10F-1E54EF82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55118"/>
            <a:ext cx="9378304" cy="12227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865C-9D06-4FA3-BA3D-7187BB41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6570-8F97-4B7E-A805-96925AC4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8300" y="2748405"/>
            <a:ext cx="4529391" cy="3441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EF54-F63F-4730-99EE-0E472578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7213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8453E-B012-4889-9F49-E1351532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213" y="2748405"/>
            <a:ext cx="4529391" cy="3441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FC47A-8514-4C98-B1BE-FF6CC666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301A-D375-4163-9488-27A9CDC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6105-4A37-4D4B-9BE8-715FB73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2829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007F-6649-4D23-8869-C1CC29D0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B85A1-41F9-4BC1-9C40-3E5D5C04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23774-EAA9-47ED-87EF-EE2B29A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6550-DD4D-45E2-8916-8314C5D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0818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FACD-1A4D-49F3-8EA8-21B5C1A6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D9DD-0E4E-4C36-AF85-B3EAD7F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F4C8-14FA-4405-85EE-ABF53FB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7498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7C28-5DEE-493D-ABAD-38E4F2D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21" y="1085481"/>
            <a:ext cx="365118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79C5-E567-4F12-96B8-8BBEAE3D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132676"/>
            <a:ext cx="5289480" cy="4728374"/>
          </a:xfrm>
        </p:spPr>
        <p:txBody>
          <a:bodyPr/>
          <a:lstStyle>
            <a:lvl1pPr>
              <a:lnSpc>
                <a:spcPct val="110000"/>
              </a:lnSpc>
              <a:defRPr sz="3200"/>
            </a:lvl1pPr>
            <a:lvl2pPr>
              <a:lnSpc>
                <a:spcPct val="110000"/>
              </a:lnSpc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3DF7F-0B5C-40CE-A65F-779FA7EF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621" y="2748406"/>
            <a:ext cx="365118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248C-1826-4833-9592-383B587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219DC-2646-42AD-897A-EB765DCB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238D7-4EEA-475B-B1CA-C44B89B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3230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65BE-C907-4660-A586-71C6A1D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5481"/>
            <a:ext cx="365760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C8A9-67DF-419C-B2FC-3A879CCE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6900" y="1061885"/>
            <a:ext cx="5331069" cy="4775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94A1-3058-402A-9C3F-2F210D91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2748406"/>
            <a:ext cx="365760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CA50-C8D8-4F83-B2F6-BCE82586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5BE3-7B02-4281-BD90-C1FAAF6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Robbie Conley Architect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E256D-ACD5-438F-BA6F-605E5260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939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1A689-589E-4A73-9313-EF44F7E4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11B8-9E77-4144-B9C1-FD164D9A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57400"/>
            <a:ext cx="8915402" cy="413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E4CC-CF79-4C8D-9E5F-1BB517435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1001475" y="1517536"/>
            <a:ext cx="2801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9449-05F6-4BC7-95DF-F04E1F16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8764" y="4237870"/>
            <a:ext cx="3344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Robbie Conley Architect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17FE5-2D1F-4ECC-9460-08145C3B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77" y="6319138"/>
            <a:ext cx="7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5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78" r:id="rId6"/>
    <p:sldLayoutId id="2147483774" r:id="rId7"/>
    <p:sldLayoutId id="2147483775" r:id="rId8"/>
    <p:sldLayoutId id="2147483776" r:id="rId9"/>
    <p:sldLayoutId id="2147483777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44DFB53-C7FE-4BC7-BA96-83262BE09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fire truck parked on the side of the road&#10;&#10;Description automatically generated">
            <a:extLst>
              <a:ext uri="{FF2B5EF4-FFF2-40B4-BE49-F238E27FC236}">
                <a16:creationId xmlns:a16="http://schemas.microsoft.com/office/drawing/2014/main" id="{296C2955-BC91-F5FE-DB4F-E7E353D1D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09"/>
          <a:stretch/>
        </p:blipFill>
        <p:spPr>
          <a:xfrm>
            <a:off x="20" y="10"/>
            <a:ext cx="12191980" cy="686645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7D5870E-E672-4599-965A-BEC1D0E65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0787"/>
            <a:ext cx="12192000" cy="453721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6000">
                <a:srgbClr val="000000">
                  <a:alpha val="46000"/>
                </a:srgbClr>
              </a:gs>
              <a:gs pos="100000">
                <a:srgbClr val="000000">
                  <a:alpha val="5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099" y="2613893"/>
            <a:ext cx="6807331" cy="255275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LINDENWOLD FIRE DEPARTMENT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225CB8-463C-6971-CF96-1C6B0FF80FFC}"/>
              </a:ext>
            </a:extLst>
          </p:cNvPr>
          <p:cNvGrpSpPr/>
          <p:nvPr/>
        </p:nvGrpSpPr>
        <p:grpSpPr>
          <a:xfrm>
            <a:off x="11058292" y="1226634"/>
            <a:ext cx="1133708" cy="4037517"/>
            <a:chOff x="11058292" y="1226634"/>
            <a:chExt cx="1133708" cy="4037517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A8E72F05-9F68-E941-963A-C7F7236527B9}"/>
                </a:ext>
              </a:extLst>
            </p:cNvPr>
            <p:cNvSpPr/>
            <p:nvPr/>
          </p:nvSpPr>
          <p:spPr>
            <a:xfrm>
              <a:off x="11058293" y="1226634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RCA INTRO</a:t>
              </a:r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322664BA-E403-D2E1-95FC-E203C0E09499}"/>
                </a:ext>
              </a:extLst>
            </p:cNvPr>
            <p:cNvSpPr/>
            <p:nvPr/>
          </p:nvSpPr>
          <p:spPr>
            <a:xfrm>
              <a:off x="11058293" y="1951463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EXISTING CONDITIONS</a:t>
              </a:r>
            </a:p>
          </p:txBody>
        </p:sp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0C06E333-7508-98A2-6260-B7DC2A9B3DC1}"/>
                </a:ext>
              </a:extLst>
            </p:cNvPr>
            <p:cNvSpPr/>
            <p:nvPr/>
          </p:nvSpPr>
          <p:spPr>
            <a:xfrm>
              <a:off x="11058293" y="2676292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DEFFINCIENCIES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4C4CB78A-D8B8-F9AA-A23A-917FDBB8B0DF}"/>
                </a:ext>
              </a:extLst>
            </p:cNvPr>
            <p:cNvSpPr/>
            <p:nvPr/>
          </p:nvSpPr>
          <p:spPr>
            <a:xfrm>
              <a:off x="11058292" y="3401121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NEEDS ASSESSMENT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32A980A0-F6CB-A223-8720-DC4CADD25C0A}"/>
                </a:ext>
              </a:extLst>
            </p:cNvPr>
            <p:cNvSpPr/>
            <p:nvPr/>
          </p:nvSpPr>
          <p:spPr>
            <a:xfrm>
              <a:off x="11058525" y="4122738"/>
              <a:ext cx="1133475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</a:t>
              </a:r>
              <a:endParaRPr lang="en-US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9F0952F9-669B-F4CD-5E3B-6E24F481D61B}"/>
                </a:ext>
              </a:extLst>
            </p:cNvPr>
            <p:cNvSpPr/>
            <p:nvPr/>
          </p:nvSpPr>
          <p:spPr>
            <a:xfrm>
              <a:off x="11058525" y="4846638"/>
              <a:ext cx="1133475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  <a:endParaRPr lang="en-US"/>
            </a:p>
          </p:txBody>
        </p:sp>
      </p:grpSp>
      <p:pic>
        <p:nvPicPr>
          <p:cNvPr id="4" name="Picture 3" descr="A blue text and a black background&#10;&#10;Description automatically generated">
            <a:extLst>
              <a:ext uri="{FF2B5EF4-FFF2-40B4-BE49-F238E27FC236}">
                <a16:creationId xmlns:a16="http://schemas.microsoft.com/office/drawing/2014/main" id="{41FFA91B-A3A1-E6F9-309D-22D674FBD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71" y="5208824"/>
            <a:ext cx="4302513" cy="61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1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2697227" y="-1085192"/>
            <a:ext cx="5457476" cy="94838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837E9-CBE9-4F6F-F97F-97419D4F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93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1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7227" y="-1081026"/>
            <a:ext cx="5457476" cy="94755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6D9F8-F8BC-DBBF-4A5D-FA07993D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96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1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7227" y="-1031370"/>
            <a:ext cx="5457476" cy="93761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88BCC-8222-830D-31B5-AE9A28DD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2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1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document with numbers and letters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882" y="492726"/>
            <a:ext cx="4231270" cy="60039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861B5-D356-3FA3-18C8-36259D05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4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2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5580" y="-1031370"/>
            <a:ext cx="5420769" cy="93761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B7DC1-BE5C-6BEA-8993-CE767511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2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2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house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0322" y="-1031370"/>
            <a:ext cx="5411285" cy="93761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15C16C-012A-5E6E-13D8-60BEB148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31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2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0322" y="-1030659"/>
            <a:ext cx="5411285" cy="93747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F3BDC-D0C0-2F83-65CD-B84E2461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33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2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41" y="492726"/>
            <a:ext cx="4152951" cy="60039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2BA7C-2FB9-4D83-9173-F048B2F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7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3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6236" y="-1030659"/>
            <a:ext cx="5399457" cy="93747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8A468-6BE9-86CE-ED89-95379EE4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9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3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6236" y="-1029306"/>
            <a:ext cx="5399457" cy="93720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4A66B-9009-7780-5655-5D555C37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4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/>
              <a:t>LOCATION AND EXPERIENCE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DB3B712-0A49-E870-D248-71AA2BA15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105" y="1453376"/>
            <a:ext cx="9742450" cy="51780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i="1" u="sng" dirty="0"/>
              <a:t>Location:</a:t>
            </a:r>
          </a:p>
          <a:p>
            <a:pPr marL="0" indent="0">
              <a:buNone/>
            </a:pPr>
            <a:r>
              <a:rPr lang="en-US" dirty="0"/>
              <a:t>Robbie Conley Architect, LLC.</a:t>
            </a:r>
          </a:p>
          <a:p>
            <a:pPr marL="0" indent="0">
              <a:buNone/>
            </a:pPr>
            <a:r>
              <a:rPr lang="en-US" dirty="0"/>
              <a:t>596 Glassboro Road</a:t>
            </a:r>
          </a:p>
          <a:p>
            <a:pPr marL="0" indent="0">
              <a:buNone/>
            </a:pPr>
            <a:r>
              <a:rPr lang="en-US" dirty="0"/>
              <a:t>Woodbury Heights, NJ</a:t>
            </a:r>
          </a:p>
          <a:p>
            <a:pPr marL="0" indent="0">
              <a:buNone/>
            </a:pPr>
            <a:r>
              <a:rPr lang="en-US" b="1" i="1" u="sng" dirty="0"/>
              <a:t>Experience:</a:t>
            </a:r>
          </a:p>
          <a:p>
            <a:pPr marL="285750" indent="-285750"/>
            <a:r>
              <a:rPr lang="en-US" dirty="0"/>
              <a:t>Fire Service: 40 Years</a:t>
            </a:r>
          </a:p>
          <a:p>
            <a:pPr marL="285750" indent="-285750"/>
            <a:r>
              <a:rPr lang="en-US" dirty="0"/>
              <a:t>Architectural: 36 Years</a:t>
            </a:r>
          </a:p>
          <a:p>
            <a:pPr marL="285750" indent="-285750"/>
            <a:r>
              <a:rPr lang="en-US" dirty="0"/>
              <a:t>Chief of Woodbury Heights Fire Department: 10 Years</a:t>
            </a:r>
          </a:p>
          <a:p>
            <a:pPr marL="285750" indent="-285750"/>
            <a:r>
              <a:rPr lang="en-US" dirty="0"/>
              <a:t>Councilman: 3 Years</a:t>
            </a:r>
          </a:p>
          <a:p>
            <a:pPr marL="285750" indent="-285750"/>
            <a:r>
              <a:rPr lang="en-US" dirty="0"/>
              <a:t>Mayor of Woodbury Heights: 4 Years</a:t>
            </a:r>
          </a:p>
          <a:p>
            <a:pPr marL="285750" indent="-285750"/>
            <a:r>
              <a:rPr lang="en-US" dirty="0"/>
              <a:t>Substantial Experience in Public Work, EMS &amp; Fire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58293" y="1226634"/>
            <a:ext cx="1133707" cy="4037517"/>
            <a:chOff x="11058293" y="1226634"/>
            <a:chExt cx="1133707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058293" y="1226634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RCA INTRO</a:t>
              </a:r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1097" y="2676292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2F39B-E407-BE28-64F6-ABCD8EF7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6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3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floor plan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6236" y="-1025536"/>
            <a:ext cx="5399457" cy="93645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09D7C1-A4E2-DD20-F479-B1D53C3B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98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3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6236" y="-326697"/>
            <a:ext cx="5399457" cy="79668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5FD91-BA16-6068-F6ED-473E3F80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95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SCHEME 3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065467" y="41227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SOLUTIONS</a:t>
              </a: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14" name="Picture 13" descr="A document with numbers and letters&#10;&#10;Description automatically generated">
            <a:extLst>
              <a:ext uri="{FF2B5EF4-FFF2-40B4-BE49-F238E27FC236}">
                <a16:creationId xmlns:a16="http://schemas.microsoft.com/office/drawing/2014/main" id="{1953647E-E1B6-AEE1-EB71-579E6DC4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41" y="580175"/>
            <a:ext cx="4152951" cy="58290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9FAC2A-44F9-4D42-E0CD-FA1AE240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58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print of a building&#10;&#10;Description automatically generated">
            <a:extLst>
              <a:ext uri="{FF2B5EF4-FFF2-40B4-BE49-F238E27FC236}">
                <a16:creationId xmlns:a16="http://schemas.microsoft.com/office/drawing/2014/main" id="{B6375C59-D7B1-7F2F-B7FA-C964B3A3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50335" y="-620984"/>
            <a:ext cx="5942501" cy="8844453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FIRST FLOOR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EF2ED3-B5BB-C8BC-F044-31D88AB9E4FA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9449086B-A73B-4177-25B5-CBE94F5B951E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AF6FCB27-C01E-4A1E-FF7A-A34DC4BC9D01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7E2866C6-27D7-6F94-856C-67AA6FF15525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AB12733C-E7B2-F667-898B-EE201DD71FA4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D88BC4B0-C54E-9775-5143-830E54927C2A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E59D8160-C159-CFEC-D666-1FB99572C5F3}"/>
                </a:ext>
              </a:extLst>
            </p:cNvPr>
            <p:cNvSpPr/>
            <p:nvPr/>
          </p:nvSpPr>
          <p:spPr>
            <a:xfrm>
              <a:off x="11065467" y="48466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A2367-02F7-DA5C-5EC5-DF36577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floor plan of a building&#10;&#10;Description automatically generated">
            <a:extLst>
              <a:ext uri="{FF2B5EF4-FFF2-40B4-BE49-F238E27FC236}">
                <a16:creationId xmlns:a16="http://schemas.microsoft.com/office/drawing/2014/main" id="{0D2F925F-E4CF-76E4-F315-CF952315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2616749" y="-813674"/>
            <a:ext cx="6100156" cy="908969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SECOND FLOOR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36ECEC-0378-FF86-4866-AF1A1A458441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4EDB3226-9DD1-1AEF-5270-56E11998DF2E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A984BCE0-77E9-FCDF-2C7F-7382F3262E31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A095E958-5AD6-BF68-313C-D0F6A80AFFEA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753EF82B-123A-1CC1-75BF-C6CE6E961D28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10679E60-71C6-84AE-0D0E-FD01A9CF495A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6D39D33-631D-CAC8-B98F-D51850027CC4}"/>
                </a:ext>
              </a:extLst>
            </p:cNvPr>
            <p:cNvSpPr/>
            <p:nvPr/>
          </p:nvSpPr>
          <p:spPr>
            <a:xfrm>
              <a:off x="11065467" y="48466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50B1D-54F5-CE84-31CB-57A973B3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90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E LINDEN AVE ELEVATION</a:t>
            </a:r>
            <a:endParaRPr lang="en-US"/>
          </a:p>
        </p:txBody>
      </p:sp>
      <p:pic>
        <p:nvPicPr>
          <p:cNvPr id="2" name="Picture 1" descr="A drawing of a building&#10;&#10;Description automatically generated">
            <a:extLst>
              <a:ext uri="{FF2B5EF4-FFF2-40B4-BE49-F238E27FC236}">
                <a16:creationId xmlns:a16="http://schemas.microsoft.com/office/drawing/2014/main" id="{88CEDF1B-10EF-2FC6-A627-3D54734F8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0" t="-209" r="23292"/>
          <a:stretch/>
        </p:blipFill>
        <p:spPr>
          <a:xfrm rot="16200000">
            <a:off x="4902749" y="324948"/>
            <a:ext cx="2397363" cy="65935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66A0DFA-BE14-C4F5-6CDE-A11656D3127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61485F6B-0AE4-06E7-469B-1963A216E117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16CCBD58-DA0C-C12E-55FB-EEA4E59877DE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F42297CE-8266-3B18-359B-6D38D35956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9001E277-8C83-709B-1140-270E079C3760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7E76AE7D-B886-A44A-C02C-5EAA8A579603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08B13E23-B4CC-8BC5-9B50-9A6AE9FD6A81}"/>
                </a:ext>
              </a:extLst>
            </p:cNvPr>
            <p:cNvSpPr/>
            <p:nvPr/>
          </p:nvSpPr>
          <p:spPr>
            <a:xfrm>
              <a:off x="11065467" y="48466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8DF6-21FC-9D55-46BC-55C89113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30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BERLIN RD S ELEVATION</a:t>
            </a:r>
            <a:endParaRPr lang="en-US"/>
          </a:p>
        </p:txBody>
      </p:sp>
      <p:pic>
        <p:nvPicPr>
          <p:cNvPr id="6" name="Picture 5" descr="A drawing of a tall building&#10;&#10;Description automatically generated">
            <a:extLst>
              <a:ext uri="{FF2B5EF4-FFF2-40B4-BE49-F238E27FC236}">
                <a16:creationId xmlns:a16="http://schemas.microsoft.com/office/drawing/2014/main" id="{E184C5B9-22D0-C8E2-635F-A1ACC8992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47" r="31962" b="-213"/>
          <a:stretch/>
        </p:blipFill>
        <p:spPr>
          <a:xfrm rot="16200000">
            <a:off x="4114474" y="-1724571"/>
            <a:ext cx="2800999" cy="108939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15D4428-ABB0-869D-2158-E500A53D24A5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6EED9001-29E0-58B9-8F73-8C0A94093091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133B4AD7-C04F-B4BE-8080-4ABBA606245C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EDDADA70-E29E-CBB9-9D83-7E6D70906DA1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2D0AA931-A8E5-4FB5-D99E-3A428A3C114F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44A59AF9-8E81-C766-3D6D-EE15CB0442E0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C5222F74-FA9D-E33D-C5A7-D7D8926A587B}"/>
                </a:ext>
              </a:extLst>
            </p:cNvPr>
            <p:cNvSpPr/>
            <p:nvPr/>
          </p:nvSpPr>
          <p:spPr>
            <a:xfrm>
              <a:off x="11065467" y="48466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43FC04-15E6-D887-064A-E422AAC7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6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E ELM AVE ELEVATION</a:t>
            </a:r>
            <a:endParaRPr lang="en-US"/>
          </a:p>
        </p:txBody>
      </p:sp>
      <p:pic>
        <p:nvPicPr>
          <p:cNvPr id="15" name="Picture 14" descr="A drawing of a building&#10;&#10;Description automatically generated">
            <a:extLst>
              <a:ext uri="{FF2B5EF4-FFF2-40B4-BE49-F238E27FC236}">
                <a16:creationId xmlns:a16="http://schemas.microsoft.com/office/drawing/2014/main" id="{921291EF-C891-399C-C7FC-30C5E95E9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7" r="22927"/>
          <a:stretch/>
        </p:blipFill>
        <p:spPr>
          <a:xfrm rot="16200000">
            <a:off x="4902749" y="324948"/>
            <a:ext cx="2397363" cy="65935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D758D6E-5DA7-E64E-B5CD-4055AF92E2E2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5BED5283-63E1-F226-6760-C8D41C35051F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990142B1-A63A-BF1B-A49A-8ADEB701360D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97FCDA29-7998-1074-01CD-D7C724715EBB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8CC54E55-4444-49D5-B595-C5D836AE6ADB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DDA7BB80-24A7-E4FD-3737-3BF8F189DDFB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52F88F3E-C9CB-0167-5D81-757244C3B896}"/>
                </a:ext>
              </a:extLst>
            </p:cNvPr>
            <p:cNvSpPr/>
            <p:nvPr/>
          </p:nvSpPr>
          <p:spPr>
            <a:xfrm>
              <a:off x="11065467" y="48466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E0D38-B3D5-9880-83D8-C5E08ADE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8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HAWTHORNE ST ELEVATION</a:t>
            </a:r>
            <a:endParaRPr lang="en-US"/>
          </a:p>
        </p:txBody>
      </p:sp>
      <p:pic>
        <p:nvPicPr>
          <p:cNvPr id="15" name="Picture 14" descr="A drawing of a tall building&#10;&#10;Description automatically generated">
            <a:extLst>
              <a:ext uri="{FF2B5EF4-FFF2-40B4-BE49-F238E27FC236}">
                <a16:creationId xmlns:a16="http://schemas.microsoft.com/office/drawing/2014/main" id="{D2313AE7-6EA8-7162-99CC-BF55D20C1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55" r="30855"/>
          <a:stretch/>
        </p:blipFill>
        <p:spPr>
          <a:xfrm rot="16200000">
            <a:off x="4114474" y="-1724571"/>
            <a:ext cx="2800999" cy="108939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157E506-3A20-CEF2-08F4-A4C7197D063F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5CF59CF7-0DAD-C41B-635C-731098204EA0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A1E7CAF5-EDB0-225A-A194-8387F894CAB5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6C774181-CAF2-9EA5-FBCE-1364A277DDD8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7EB2BEED-E5F5-DF32-958D-0C7E5E0C838E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DDAF61AD-1377-0BCA-EFC6-5B38E250B23C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038BC6B3-E2AE-3975-83B0-4E69D958C3A3}"/>
                </a:ext>
              </a:extLst>
            </p:cNvPr>
            <p:cNvSpPr/>
            <p:nvPr/>
          </p:nvSpPr>
          <p:spPr>
            <a:xfrm>
              <a:off x="11065467" y="48466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966CD-5263-6C8D-DB7F-87ED8E22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3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RENDERS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065467" y="48466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</a:p>
          </p:txBody>
        </p:sp>
      </p:grpSp>
      <p:pic>
        <p:nvPicPr>
          <p:cNvPr id="2" name="Picture 1" descr="A fire station with a red door&#10;&#10;Description automatically generated">
            <a:extLst>
              <a:ext uri="{FF2B5EF4-FFF2-40B4-BE49-F238E27FC236}">
                <a16:creationId xmlns:a16="http://schemas.microsoft.com/office/drawing/2014/main" id="{FD6FDB72-85AE-0E7C-0585-E1C8C75E1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104" y="84192"/>
            <a:ext cx="6446344" cy="3352581"/>
          </a:xfrm>
          <a:prstGeom prst="rect">
            <a:avLst/>
          </a:prstGeom>
        </p:spPr>
      </p:pic>
      <p:pic>
        <p:nvPicPr>
          <p:cNvPr id="4" name="Picture 3" descr="A red truck in a building&#10;&#10;Description automatically generated">
            <a:extLst>
              <a:ext uri="{FF2B5EF4-FFF2-40B4-BE49-F238E27FC236}">
                <a16:creationId xmlns:a16="http://schemas.microsoft.com/office/drawing/2014/main" id="{3E934760-F438-58BD-834E-B0F757950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" y="3477774"/>
            <a:ext cx="6096000" cy="31781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16F1F-5FB7-9BB8-A7AD-DFA7D4D6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/>
              <a:t>EXISTING CONDITIONS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58293" y="1226634"/>
            <a:ext cx="1133707" cy="4037517"/>
            <a:chOff x="11058293" y="1226634"/>
            <a:chExt cx="1133707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058293" y="1951463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EXISTING CONDITIONS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1097" y="2676292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" name="Picture 1" descr="A blueprint of a fire station&#10;&#10;Description automatically generated">
            <a:extLst>
              <a:ext uri="{FF2B5EF4-FFF2-40B4-BE49-F238E27FC236}">
                <a16:creationId xmlns:a16="http://schemas.microsoft.com/office/drawing/2014/main" id="{9B213F09-4E57-2DEE-2035-D4139A5B3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28406" y="563137"/>
            <a:ext cx="3671921" cy="5285678"/>
          </a:xfrm>
          <a:prstGeom prst="rect">
            <a:avLst/>
          </a:prstGeom>
        </p:spPr>
      </p:pic>
      <p:pic>
        <p:nvPicPr>
          <p:cNvPr id="4" name="Picture 3" descr="A diagram of a fire station&#10;&#10;Description automatically generated">
            <a:extLst>
              <a:ext uri="{FF2B5EF4-FFF2-40B4-BE49-F238E27FC236}">
                <a16:creationId xmlns:a16="http://schemas.microsoft.com/office/drawing/2014/main" id="{E9894BF4-00D6-A7AC-A808-257D53E3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61776" y="1738662"/>
            <a:ext cx="3523668" cy="5527287"/>
          </a:xfrm>
          <a:prstGeom prst="rect">
            <a:avLst/>
          </a:prstGeom>
        </p:spPr>
      </p:pic>
      <p:pic>
        <p:nvPicPr>
          <p:cNvPr id="5" name="Picture 4" descr="A table with numbers and a price&#10;&#10;Description automatically generated">
            <a:extLst>
              <a:ext uri="{FF2B5EF4-FFF2-40B4-BE49-F238E27FC236}">
                <a16:creationId xmlns:a16="http://schemas.microsoft.com/office/drawing/2014/main" id="{9902E551-2DF4-E4EA-8EC6-CE904FF58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320" y="1283089"/>
            <a:ext cx="2456288" cy="85353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6FCEB-A42C-632C-B612-361A2986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85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B40D8B0F-73AC-34BB-5C8C-3F76C670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TAX IMPACT</a:t>
            </a:r>
            <a:endParaRPr lang="en-US"/>
          </a:p>
        </p:txBody>
      </p:sp>
      <p:pic>
        <p:nvPicPr>
          <p:cNvPr id="6" name="Picture 5" descr="A screenshot of a document&#10;&#10;Description automatically generated">
            <a:extLst>
              <a:ext uri="{FF2B5EF4-FFF2-40B4-BE49-F238E27FC236}">
                <a16:creationId xmlns:a16="http://schemas.microsoft.com/office/drawing/2014/main" id="{DD5AC1AF-CBA0-22F0-2962-D9EE06B60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9" t="78254" r="26986" b="14201"/>
          <a:stretch/>
        </p:blipFill>
        <p:spPr>
          <a:xfrm>
            <a:off x="3942783" y="1200150"/>
            <a:ext cx="7196421" cy="9429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14C0AFD-A5A8-9460-E6E0-181B9C304118}"/>
              </a:ext>
            </a:extLst>
          </p:cNvPr>
          <p:cNvGrpSpPr/>
          <p:nvPr/>
        </p:nvGrpSpPr>
        <p:grpSpPr>
          <a:xfrm>
            <a:off x="11065467" y="1226634"/>
            <a:ext cx="1126533" cy="4037517"/>
            <a:chOff x="11065467" y="1226634"/>
            <a:chExt cx="1126533" cy="403751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E6CC60AE-EB9F-14B9-2457-9BA72A5E6F43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8AC6754D-2B28-0927-E937-02D9D540557F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CE506D28-F4F2-6D1A-B2FC-E9046B29C1FA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8666846F-F525-63F9-A959-1F64EDB97F00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82AC2CE-F236-FF8C-E51F-637A367EF7F8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8F013C8F-8148-BE74-93A8-B0CF34474360}"/>
                </a:ext>
              </a:extLst>
            </p:cNvPr>
            <p:cNvSpPr/>
            <p:nvPr/>
          </p:nvSpPr>
          <p:spPr>
            <a:xfrm>
              <a:off x="11065467" y="4846638"/>
              <a:ext cx="1126533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CONCLUSION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B2E86-6DEB-00C5-6FDC-7D679A68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F666C-F9D0-EBDF-B64B-CBA74C2D5262}"/>
              </a:ext>
            </a:extLst>
          </p:cNvPr>
          <p:cNvSpPr txBox="1"/>
          <p:nvPr/>
        </p:nvSpPr>
        <p:spPr>
          <a:xfrm>
            <a:off x="1323975" y="2428875"/>
            <a:ext cx="6819900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Average Home $110,514 =            $118.91 per year</a:t>
            </a:r>
          </a:p>
          <a:p>
            <a:r>
              <a:rPr lang="en-US" dirty="0"/>
              <a:t>                                                              Less than $10 /month</a:t>
            </a:r>
          </a:p>
          <a:p>
            <a:r>
              <a:rPr lang="en-US" dirty="0"/>
              <a:t>                                                              Less than $2.50 /week</a:t>
            </a:r>
          </a:p>
          <a:p>
            <a:r>
              <a:rPr lang="en-US" dirty="0"/>
              <a:t>                                                              Less than $.035 /day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                                                     </a:t>
            </a:r>
          </a:p>
          <a:p>
            <a:r>
              <a:rPr lang="en-US" dirty="0"/>
              <a:t>&lt;                                                  </a:t>
            </a:r>
            <a:r>
              <a:rPr lang="en-US" sz="2400" dirty="0"/>
              <a:t>a week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 descr="A hand holding a red cup&#10;&#10;Description automatically generated">
            <a:extLst>
              <a:ext uri="{FF2B5EF4-FFF2-40B4-BE49-F238E27FC236}">
                <a16:creationId xmlns:a16="http://schemas.microsoft.com/office/drawing/2014/main" id="{06EB5025-6F8C-AB29-9A12-FA20748B0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4540251"/>
            <a:ext cx="2432304" cy="19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5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A32E-35E5-9CFA-68E0-EC5565ACD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6000"/>
              <a:t>Thank You</a:t>
            </a:r>
            <a:br>
              <a:rPr lang="en-US" sz="6000"/>
            </a:br>
            <a:r>
              <a:rPr lang="en-US" sz="6000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D74B6E4-A17F-C211-67C9-DFE99885E7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/>
              <a:t>Robbie Conley, AIA PP</a:t>
            </a:r>
            <a:br>
              <a:rPr lang="en-US"/>
            </a:br>
            <a:r>
              <a:rPr lang="en-US"/>
              <a:t>John S. </a:t>
            </a:r>
            <a:r>
              <a:rPr lang="en-US" err="1"/>
              <a:t>Descano</a:t>
            </a:r>
            <a:r>
              <a:rPr lang="en-US"/>
              <a:t>, AIA PP</a:t>
            </a:r>
          </a:p>
        </p:txBody>
      </p:sp>
    </p:spTree>
    <p:extLst>
      <p:ext uri="{BB962C8B-B14F-4D97-AF65-F5344CB8AC3E}">
        <p14:creationId xmlns:p14="http://schemas.microsoft.com/office/powerpoint/2010/main" val="1008213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/>
              <a:t>EXISTING CONDITIONS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58293" y="1226634"/>
            <a:ext cx="1133707" cy="4037517"/>
            <a:chOff x="11058293" y="1226634"/>
            <a:chExt cx="1133707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058293" y="1951463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EXISTING CONDITIONS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1097" y="2676292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" name="Picture 1" descr="A blueprint of a building&#10;&#10;Description automatically generated">
            <a:extLst>
              <a:ext uri="{FF2B5EF4-FFF2-40B4-BE49-F238E27FC236}">
                <a16:creationId xmlns:a16="http://schemas.microsoft.com/office/drawing/2014/main" id="{F91DB4A4-9190-5A90-DA89-AD2125B4F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47" y="1060295"/>
            <a:ext cx="5256616" cy="57410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C763B-8875-323B-8C2C-258FE72E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3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/>
              <a:t>EXISTING CONDITIONS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58293" y="1226634"/>
            <a:ext cx="1133707" cy="4037517"/>
            <a:chOff x="11058293" y="1226634"/>
            <a:chExt cx="1133707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058293" y="1951463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EXISTING CONDITIONS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1097" y="2676292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4" name="Picture 3" descr="A red truck parked in front of a building&#10;&#10;Description automatically generated">
            <a:extLst>
              <a:ext uri="{FF2B5EF4-FFF2-40B4-BE49-F238E27FC236}">
                <a16:creationId xmlns:a16="http://schemas.microsoft.com/office/drawing/2014/main" id="{7081DC46-A84F-DA4D-9437-C546CAA8B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69" y="3799270"/>
            <a:ext cx="5447863" cy="2894285"/>
          </a:xfrm>
          <a:prstGeom prst="rect">
            <a:avLst/>
          </a:prstGeom>
        </p:spPr>
      </p:pic>
      <p:pic>
        <p:nvPicPr>
          <p:cNvPr id="5" name="Picture 4" descr="A building with a large round object on the side&#10;&#10;Description automatically generated">
            <a:extLst>
              <a:ext uri="{FF2B5EF4-FFF2-40B4-BE49-F238E27FC236}">
                <a16:creationId xmlns:a16="http://schemas.microsoft.com/office/drawing/2014/main" id="{1CBADE1B-0494-666A-D368-FEC34FAD5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310" y="3777989"/>
            <a:ext cx="5447863" cy="2393815"/>
          </a:xfrm>
          <a:prstGeom prst="rect">
            <a:avLst/>
          </a:prstGeom>
        </p:spPr>
      </p:pic>
      <p:pic>
        <p:nvPicPr>
          <p:cNvPr id="6" name="Picture 5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4C7A30F5-97B2-9854-9D59-6D22C20CA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52" b="379"/>
          <a:stretch/>
        </p:blipFill>
        <p:spPr>
          <a:xfrm>
            <a:off x="324069" y="1266939"/>
            <a:ext cx="4782209" cy="2300894"/>
          </a:xfrm>
          <a:prstGeom prst="rect">
            <a:avLst/>
          </a:prstGeom>
        </p:spPr>
      </p:pic>
      <p:pic>
        <p:nvPicPr>
          <p:cNvPr id="2" name="Picture 1" descr="An aerial view of a parking lot&#10;&#10;Description automatically generated">
            <a:extLst>
              <a:ext uri="{FF2B5EF4-FFF2-40B4-BE49-F238E27FC236}">
                <a16:creationId xmlns:a16="http://schemas.microsoft.com/office/drawing/2014/main" id="{EE25C091-8DAF-F867-2F44-6F6CBB7AE5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9" t="1702" r="-172" b="213"/>
          <a:stretch/>
        </p:blipFill>
        <p:spPr>
          <a:xfrm>
            <a:off x="6357380" y="303049"/>
            <a:ext cx="4045772" cy="3265253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5193A66-11CE-96CE-FFD0-57EC8AA8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60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DEFICIENCIES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58293" y="1226634"/>
            <a:ext cx="1133707" cy="4037517"/>
            <a:chOff x="11058293" y="1226634"/>
            <a:chExt cx="1133707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058293" y="2676292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DEFICIENCIES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EA1FB3-7CC4-E709-7074-6669BAA06833}"/>
              </a:ext>
            </a:extLst>
          </p:cNvPr>
          <p:cNvSpPr txBox="1"/>
          <p:nvPr/>
        </p:nvSpPr>
        <p:spPr>
          <a:xfrm>
            <a:off x="993228" y="1229710"/>
            <a:ext cx="824361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Deficiencies in the existing facilities are outlined in Chapter 8 of the Report as prepared by Fire Technical Services in 2007.</a:t>
            </a:r>
          </a:p>
          <a:p>
            <a:endParaRPr lang="en-US"/>
          </a:p>
          <a:p>
            <a:r>
              <a:rPr lang="en-US"/>
              <a:t>Evaluation methods and operational deficiencies are outlined in Chapters 2 through 7 of the Report listed above and may be available from Lindenwold Fire District No. 1 upon request.</a:t>
            </a:r>
          </a:p>
          <a:p>
            <a:endParaRPr lang="en-US"/>
          </a:p>
          <a:p>
            <a:r>
              <a:rPr lang="en-US"/>
              <a:t>Reviewed and </a:t>
            </a:r>
            <a:r>
              <a:rPr lang="en-US" err="1"/>
              <a:t>Concured</a:t>
            </a:r>
            <a:r>
              <a:rPr lang="en-US"/>
              <a:t> by Robbie Conley Architect.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E485A-B026-8F79-294F-7AD143C4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DEFICIENCIES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58293" y="1226634"/>
            <a:ext cx="1133707" cy="4037517"/>
            <a:chOff x="11058293" y="1226634"/>
            <a:chExt cx="1133707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058293" y="2676292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DEFICIENCIES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4" name="Picture 3" descr="A room with a bunch of hoses and a fan&#10;&#10;Description automatically generated">
            <a:extLst>
              <a:ext uri="{FF2B5EF4-FFF2-40B4-BE49-F238E27FC236}">
                <a16:creationId xmlns:a16="http://schemas.microsoft.com/office/drawing/2014/main" id="{6EBEBC25-B143-8903-56FC-3F287685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38" y="1535733"/>
            <a:ext cx="3457486" cy="4603611"/>
          </a:xfrm>
          <a:prstGeom prst="rect">
            <a:avLst/>
          </a:prstGeom>
        </p:spPr>
      </p:pic>
      <p:pic>
        <p:nvPicPr>
          <p:cNvPr id="5" name="Picture 4" descr="A storage room with a ladder and a ladder&#10;&#10;Description automatically generated">
            <a:extLst>
              <a:ext uri="{FF2B5EF4-FFF2-40B4-BE49-F238E27FC236}">
                <a16:creationId xmlns:a16="http://schemas.microsoft.com/office/drawing/2014/main" id="{CA7D320A-6707-6134-F5DA-6CB23912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521" y="1538357"/>
            <a:ext cx="3457486" cy="4603611"/>
          </a:xfrm>
          <a:prstGeom prst="rect">
            <a:avLst/>
          </a:prstGeom>
        </p:spPr>
      </p:pic>
      <p:pic>
        <p:nvPicPr>
          <p:cNvPr id="6" name="Picture 5" descr="A room with boxes and ladders&#10;&#10;Description automatically generated">
            <a:extLst>
              <a:ext uri="{FF2B5EF4-FFF2-40B4-BE49-F238E27FC236}">
                <a16:creationId xmlns:a16="http://schemas.microsoft.com/office/drawing/2014/main" id="{16F4889E-B4F5-2929-2A69-0C538D79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752" y="1539461"/>
            <a:ext cx="3452989" cy="4597538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FCF08DF-CD81-B5DC-0B49-B9717D03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82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DEFICIENCIES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58293" y="1226634"/>
            <a:ext cx="1133707" cy="4037517"/>
            <a:chOff x="11058293" y="1226634"/>
            <a:chExt cx="1133707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058293" y="2676292"/>
              <a:ext cx="113370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DEFICIENCIES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941096" y="3401121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4" name="Picture 3" descr="A fire truck in a garage&#10;&#10;Description automatically generated">
            <a:extLst>
              <a:ext uri="{FF2B5EF4-FFF2-40B4-BE49-F238E27FC236}">
                <a16:creationId xmlns:a16="http://schemas.microsoft.com/office/drawing/2014/main" id="{6EBEBC25-B143-8903-56FC-3F287685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36" y="2209386"/>
            <a:ext cx="2293143" cy="30575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7B143-C72E-51B6-F44A-14A92596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8</a:t>
            </a:fld>
            <a:endParaRPr lang="en-US"/>
          </a:p>
        </p:txBody>
      </p:sp>
      <p:pic>
        <p:nvPicPr>
          <p:cNvPr id="14" name="Picture 13" descr="A fire truck in a garage&#10;&#10;Description automatically generated">
            <a:extLst>
              <a:ext uri="{FF2B5EF4-FFF2-40B4-BE49-F238E27FC236}">
                <a16:creationId xmlns:a16="http://schemas.microsoft.com/office/drawing/2014/main" id="{9E199666-31B5-5D50-7BC4-BA247540A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27" y="1535733"/>
            <a:ext cx="3452708" cy="4603611"/>
          </a:xfrm>
          <a:prstGeom prst="rect">
            <a:avLst/>
          </a:prstGeom>
        </p:spPr>
      </p:pic>
      <p:pic>
        <p:nvPicPr>
          <p:cNvPr id="17" name="Picture 16" descr="A firetrucks in a garage&#10;&#10;Description automatically generated">
            <a:extLst>
              <a:ext uri="{FF2B5EF4-FFF2-40B4-BE49-F238E27FC236}">
                <a16:creationId xmlns:a16="http://schemas.microsoft.com/office/drawing/2014/main" id="{3D3A3981-D588-4327-6D69-98ED48201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521" y="1539964"/>
            <a:ext cx="3457486" cy="4600397"/>
          </a:xfrm>
          <a:prstGeom prst="rect">
            <a:avLst/>
          </a:prstGeom>
        </p:spPr>
      </p:pic>
      <p:pic>
        <p:nvPicPr>
          <p:cNvPr id="19" name="Picture 18" descr="A washing machine and a bucket in a laundry room&#10;&#10;Description automatically generated">
            <a:extLst>
              <a:ext uri="{FF2B5EF4-FFF2-40B4-BE49-F238E27FC236}">
                <a16:creationId xmlns:a16="http://schemas.microsoft.com/office/drawing/2014/main" id="{2B6E1422-AADD-72B9-AE65-76A5812A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170" y="1539461"/>
            <a:ext cx="3448153" cy="45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06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895BD3D-B627-2B49-C4C9-A04D3C4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104" y="-1859"/>
            <a:ext cx="8915402" cy="13716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NEEDS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7077A-FDC4-36C9-56EA-73E5AF31E9FD}"/>
              </a:ext>
            </a:extLst>
          </p:cNvPr>
          <p:cNvGrpSpPr/>
          <p:nvPr/>
        </p:nvGrpSpPr>
        <p:grpSpPr>
          <a:xfrm>
            <a:off x="11065234" y="1226634"/>
            <a:ext cx="1126766" cy="4037517"/>
            <a:chOff x="11065234" y="1226634"/>
            <a:chExt cx="1126766" cy="4037517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33948922-40C8-638E-9B72-6073E7C0DE99}"/>
                </a:ext>
              </a:extLst>
            </p:cNvPr>
            <p:cNvSpPr/>
            <p:nvPr/>
          </p:nvSpPr>
          <p:spPr>
            <a:xfrm>
              <a:off x="11941097" y="1226634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95DEAF-6986-73EB-6973-F2E760533ED0}"/>
                </a:ext>
              </a:extLst>
            </p:cNvPr>
            <p:cNvSpPr/>
            <p:nvPr/>
          </p:nvSpPr>
          <p:spPr>
            <a:xfrm>
              <a:off x="11941097" y="1951463"/>
              <a:ext cx="250903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5166CE2E-4ACE-2117-1B9F-4063B9AF1184}"/>
                </a:ext>
              </a:extLst>
            </p:cNvPr>
            <p:cNvSpPr/>
            <p:nvPr/>
          </p:nvSpPr>
          <p:spPr>
            <a:xfrm>
              <a:off x="11942913" y="2676292"/>
              <a:ext cx="249087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B46EB91E-1433-2287-5E51-37B42D8E57C9}"/>
                </a:ext>
              </a:extLst>
            </p:cNvPr>
            <p:cNvSpPr/>
            <p:nvPr/>
          </p:nvSpPr>
          <p:spPr>
            <a:xfrm>
              <a:off x="11065234" y="3401121"/>
              <a:ext cx="1126765" cy="418170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900"/>
                <a:t>NEEDS</a:t>
              </a:r>
              <a:endParaRPr lang="en-US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04ECF2E7-1869-1B42-EF16-DCC0586D16A9}"/>
                </a:ext>
              </a:extLst>
            </p:cNvPr>
            <p:cNvSpPr/>
            <p:nvPr/>
          </p:nvSpPr>
          <p:spPr>
            <a:xfrm>
              <a:off x="11941329" y="41227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E29F302-C48F-ECD7-8BCB-F58E56C5250C}"/>
                </a:ext>
              </a:extLst>
            </p:cNvPr>
            <p:cNvSpPr/>
            <p:nvPr/>
          </p:nvSpPr>
          <p:spPr>
            <a:xfrm>
              <a:off x="11941329" y="4846638"/>
              <a:ext cx="250671" cy="417513"/>
            </a:xfrm>
            <a:prstGeom prst="round2DiagRect">
              <a:avLst/>
            </a:prstGeom>
            <a:solidFill>
              <a:srgbClr val="0000E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" name="Picture 1" descr="A white background with black text and numbers&#10;&#10;Description automatically generated">
            <a:extLst>
              <a:ext uri="{FF2B5EF4-FFF2-40B4-BE49-F238E27FC236}">
                <a16:creationId xmlns:a16="http://schemas.microsoft.com/office/drawing/2014/main" id="{6DEE3657-ED1D-9534-4AF0-C69A3993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127" y="3676978"/>
            <a:ext cx="4010025" cy="2762250"/>
          </a:xfrm>
          <a:prstGeom prst="rect">
            <a:avLst/>
          </a:prstGeom>
        </p:spPr>
      </p:pic>
      <p:pic>
        <p:nvPicPr>
          <p:cNvPr id="4" name="Picture 3" descr="A white rectangle with black text&#10;&#10;Description automatically generated">
            <a:extLst>
              <a:ext uri="{FF2B5EF4-FFF2-40B4-BE49-F238E27FC236}">
                <a16:creationId xmlns:a16="http://schemas.microsoft.com/office/drawing/2014/main" id="{D405E463-CC42-7E4B-5090-2A5F25885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79" y="1151047"/>
            <a:ext cx="3762375" cy="2085975"/>
          </a:xfrm>
          <a:prstGeom prst="rect">
            <a:avLst/>
          </a:prstGeom>
        </p:spPr>
      </p:pic>
      <p:pic>
        <p:nvPicPr>
          <p:cNvPr id="5" name="Picture 4" descr="A screenshot of a number of rooms&#10;&#10;Description automatically generated">
            <a:extLst>
              <a:ext uri="{FF2B5EF4-FFF2-40B4-BE49-F238E27FC236}">
                <a16:creationId xmlns:a16="http://schemas.microsoft.com/office/drawing/2014/main" id="{E5B0E313-5412-2656-DA80-7009A86F5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15" y="3429766"/>
            <a:ext cx="3800475" cy="3028950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823E7B5-F23D-1B8C-50D1-CC5839808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513" y="375307"/>
            <a:ext cx="3905250" cy="29718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30C34CB-E553-1692-3574-22AFD566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A20AE-BB5B-CEE5-C8ED-0DA3AA4F52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264" r="-366" b="441"/>
          <a:stretch/>
        </p:blipFill>
        <p:spPr>
          <a:xfrm>
            <a:off x="5245769" y="3739186"/>
            <a:ext cx="4227118" cy="27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01283"/>
      </p:ext>
    </p:extLst>
  </p:cSld>
  <p:clrMapOvr>
    <a:masterClrMapping/>
  </p:clrMapOvr>
</p:sld>
</file>

<file path=ppt/theme/theme1.xml><?xml version="1.0" encoding="utf-8"?>
<a:theme xmlns:a="http://schemas.openxmlformats.org/drawingml/2006/main" name="EncaseVTI">
  <a:themeElements>
    <a:clrScheme name="Encase">
      <a:dk1>
        <a:sysClr val="windowText" lastClr="000000"/>
      </a:dk1>
      <a:lt1>
        <a:sysClr val="window" lastClr="FFFFFF"/>
      </a:lt1>
      <a:dk2>
        <a:srgbClr val="1E2121"/>
      </a:dk2>
      <a:lt2>
        <a:srgbClr val="EFECEB"/>
      </a:lt2>
      <a:accent1>
        <a:srgbClr val="717059"/>
      </a:accent1>
      <a:accent2>
        <a:srgbClr val="B9A17E"/>
      </a:accent2>
      <a:accent3>
        <a:srgbClr val="766752"/>
      </a:accent3>
      <a:accent4>
        <a:srgbClr val="A28578"/>
      </a:accent4>
      <a:accent5>
        <a:srgbClr val="6E736D"/>
      </a:accent5>
      <a:accent6>
        <a:srgbClr val="BE8366"/>
      </a:accent6>
      <a:hlink>
        <a:srgbClr val="B5714F"/>
      </a:hlink>
      <a:folHlink>
        <a:srgbClr val="7B6B4C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caseVTI" id="{C293990F-FDB3-4ED3-8175-FB79CE5A2A12}" vid="{A5662C19-271F-459F-B4ED-861A982376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303</Words>
  <Application>Microsoft Office PowerPoint</Application>
  <PresentationFormat>Widescreen</PresentationFormat>
  <Paragraphs>125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Avenir Next LT Pro</vt:lpstr>
      <vt:lpstr>Avenir Next LT Pro Light</vt:lpstr>
      <vt:lpstr>EncaseVTI</vt:lpstr>
      <vt:lpstr>LINDENWOLD FIRE DEPARTMENT</vt:lpstr>
      <vt:lpstr>LOCATION AND EXPERIENCE</vt:lpstr>
      <vt:lpstr>EXISTING CONDITIONS</vt:lpstr>
      <vt:lpstr>EXISTING CONDITIONS</vt:lpstr>
      <vt:lpstr>EXISTING CONDITIONS</vt:lpstr>
      <vt:lpstr>DEFICIENCIES</vt:lpstr>
      <vt:lpstr>DEFICIENCIES</vt:lpstr>
      <vt:lpstr>DEFICIENCIES</vt:lpstr>
      <vt:lpstr>NEEDS</vt:lpstr>
      <vt:lpstr>SCHEME 1</vt:lpstr>
      <vt:lpstr>SCHEME 1</vt:lpstr>
      <vt:lpstr>SCHEME 1</vt:lpstr>
      <vt:lpstr>SCHEME 1</vt:lpstr>
      <vt:lpstr>SCHEME 2</vt:lpstr>
      <vt:lpstr>SCHEME 2</vt:lpstr>
      <vt:lpstr>SCHEME 2</vt:lpstr>
      <vt:lpstr>SCHEME 2</vt:lpstr>
      <vt:lpstr>SCHEME 3</vt:lpstr>
      <vt:lpstr>SCHEME 3</vt:lpstr>
      <vt:lpstr>SCHEME 3</vt:lpstr>
      <vt:lpstr>SCHEME 3</vt:lpstr>
      <vt:lpstr>SCHEME 3</vt:lpstr>
      <vt:lpstr>FIRST FLOOR</vt:lpstr>
      <vt:lpstr>SECOND FLOOR</vt:lpstr>
      <vt:lpstr>E LINDEN AVE ELEVATION</vt:lpstr>
      <vt:lpstr>BERLIN RD S ELEVATION</vt:lpstr>
      <vt:lpstr>E ELM AVE ELEVATION</vt:lpstr>
      <vt:lpstr>HAWTHORNE ST ELEVATION</vt:lpstr>
      <vt:lpstr>RENDERS</vt:lpstr>
      <vt:lpstr>TAX IMPACT</vt:lpstr>
      <vt:lpstr>Thank You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rconley@RCONLEY.local</cp:lastModifiedBy>
  <cp:revision>99</cp:revision>
  <dcterms:created xsi:type="dcterms:W3CDTF">2023-11-08T15:27:34Z</dcterms:created>
  <dcterms:modified xsi:type="dcterms:W3CDTF">2023-11-20T20:09:16Z</dcterms:modified>
</cp:coreProperties>
</file>